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4" r:id="rId1"/>
  </p:sldMasterIdLst>
  <p:sldIdLst>
    <p:sldId id="256" r:id="rId2"/>
    <p:sldId id="281" r:id="rId3"/>
    <p:sldId id="282" r:id="rId4"/>
    <p:sldId id="280" r:id="rId5"/>
    <p:sldId id="270" r:id="rId6"/>
    <p:sldId id="272" r:id="rId7"/>
    <p:sldId id="278" r:id="rId8"/>
    <p:sldId id="279" r:id="rId9"/>
    <p:sldId id="277" r:id="rId10"/>
    <p:sldId id="273" r:id="rId11"/>
    <p:sldId id="275" r:id="rId12"/>
    <p:sldId id="276" r:id="rId13"/>
    <p:sldId id="266" r:id="rId14"/>
    <p:sldId id="271" r:id="rId15"/>
    <p:sldId id="274" r:id="rId16"/>
    <p:sldId id="269" r:id="rId17"/>
    <p:sldId id="268" r:id="rId18"/>
    <p:sldId id="267" r:id="rId19"/>
    <p:sldId id="265" r:id="rId20"/>
    <p:sldId id="259" r:id="rId21"/>
    <p:sldId id="264" r:id="rId22"/>
    <p:sldId id="258" r:id="rId23"/>
    <p:sldId id="262" r:id="rId24"/>
    <p:sldId id="261" r:id="rId25"/>
    <p:sldId id="263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349" autoAdjust="0"/>
  </p:normalViewPr>
  <p:slideViewPr>
    <p:cSldViewPr snapToGrid="0">
      <p:cViewPr varScale="1">
        <p:scale>
          <a:sx n="83" d="100"/>
          <a:sy n="83" d="100"/>
        </p:scale>
        <p:origin x="68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9E43-D1D1-4041-9D9A-543CA1F3F893}" type="datetimeFigureOut">
              <a:rPr lang="en-US" smtClean="0"/>
              <a:t>8/13/2019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5A92-561C-418F-8A80-2C75D62BDD29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5708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9E43-D1D1-4041-9D9A-543CA1F3F893}" type="datetimeFigureOut">
              <a:rPr lang="en-US" smtClean="0"/>
              <a:t>8/13/2019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5A92-561C-418F-8A80-2C75D62BD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126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9E43-D1D1-4041-9D9A-543CA1F3F893}" type="datetimeFigureOut">
              <a:rPr lang="en-US" smtClean="0"/>
              <a:t>8/13/2019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5A92-561C-418F-8A80-2C75D62BD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9535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9E43-D1D1-4041-9D9A-543CA1F3F893}" type="datetimeFigureOut">
              <a:rPr lang="en-US" smtClean="0"/>
              <a:t>8/13/2019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5A92-561C-418F-8A80-2C75D62BDD29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156725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9E43-D1D1-4041-9D9A-543CA1F3F893}" type="datetimeFigureOut">
              <a:rPr lang="en-US" smtClean="0"/>
              <a:t>8/13/2019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5A92-561C-418F-8A80-2C75D62BD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514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9E43-D1D1-4041-9D9A-543CA1F3F893}" type="datetimeFigureOut">
              <a:rPr lang="en-US" smtClean="0"/>
              <a:t>8/13/2019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5A92-561C-418F-8A80-2C75D62BDD2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582309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9E43-D1D1-4041-9D9A-543CA1F3F893}" type="datetimeFigureOut">
              <a:rPr lang="en-US" smtClean="0"/>
              <a:t>8/13/2019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5A92-561C-418F-8A80-2C75D62BD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0404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9E43-D1D1-4041-9D9A-543CA1F3F893}" type="datetimeFigureOut">
              <a:rPr lang="en-US" smtClean="0"/>
              <a:t>8/13/2019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5A92-561C-418F-8A80-2C75D62BD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806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9E43-D1D1-4041-9D9A-543CA1F3F893}" type="datetimeFigureOut">
              <a:rPr lang="en-US" smtClean="0"/>
              <a:t>8/13/2019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5A92-561C-418F-8A80-2C75D62BD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942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9E43-D1D1-4041-9D9A-543CA1F3F893}" type="datetimeFigureOut">
              <a:rPr lang="en-US" smtClean="0"/>
              <a:t>8/13/2019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5A92-561C-418F-8A80-2C75D62BD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637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9E43-D1D1-4041-9D9A-543CA1F3F893}" type="datetimeFigureOut">
              <a:rPr lang="en-US" smtClean="0"/>
              <a:t>8/13/2019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5A92-561C-418F-8A80-2C75D62BD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114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9E43-D1D1-4041-9D9A-543CA1F3F893}" type="datetimeFigureOut">
              <a:rPr lang="en-US" smtClean="0"/>
              <a:t>8/13/2019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5A92-561C-418F-8A80-2C75D62BD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161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9E43-D1D1-4041-9D9A-543CA1F3F893}" type="datetimeFigureOut">
              <a:rPr lang="en-US" smtClean="0"/>
              <a:t>8/13/2019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5A92-561C-418F-8A80-2C75D62BD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28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9E43-D1D1-4041-9D9A-543CA1F3F893}" type="datetimeFigureOut">
              <a:rPr lang="en-US" smtClean="0"/>
              <a:t>8/13/2019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5A92-561C-418F-8A80-2C75D62BD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140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9E43-D1D1-4041-9D9A-543CA1F3F893}" type="datetimeFigureOut">
              <a:rPr lang="en-US" smtClean="0"/>
              <a:t>8/13/2019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5A92-561C-418F-8A80-2C75D62BD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457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9E43-D1D1-4041-9D9A-543CA1F3F893}" type="datetimeFigureOut">
              <a:rPr lang="en-US" smtClean="0"/>
              <a:t>8/13/2019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5A92-561C-418F-8A80-2C75D62BD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280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9E43-D1D1-4041-9D9A-543CA1F3F893}" type="datetimeFigureOut">
              <a:rPr lang="en-US" smtClean="0"/>
              <a:t>8/13/2019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D5A92-561C-418F-8A80-2C75D62BD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374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642B9E43-D1D1-4041-9D9A-543CA1F3F893}" type="datetimeFigureOut">
              <a:rPr lang="en-US" smtClean="0"/>
              <a:t>8/13/2019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685D5A92-561C-418F-8A80-2C75D62BD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2351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  <p:sldLayoutId id="2147483796" r:id="rId12"/>
    <p:sldLayoutId id="2147483797" r:id="rId13"/>
    <p:sldLayoutId id="2147483798" r:id="rId14"/>
    <p:sldLayoutId id="2147483799" r:id="rId15"/>
    <p:sldLayoutId id="2147483800" r:id="rId16"/>
    <p:sldLayoutId id="214748380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.png"/><Relationship Id="rId5" Type="http://schemas.openxmlformats.org/officeDocument/2006/relationships/hyperlink" Target="mailto:rkbharathi88@yahoo.com" TargetMode="External"/><Relationship Id="rId4" Type="http://schemas.openxmlformats.org/officeDocument/2006/relationships/hyperlink" Target="https://github.com/RajkumarBharathi/Insaid2019_April_EDA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hyperlink" Target="https://github.com/RajkumarBharathi/Insaid2019_April_EDA/blob/master/car_sales.csv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1.png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1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5" Type="http://schemas.openxmlformats.org/officeDocument/2006/relationships/image" Target="../media/image1.png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77555"/>
            <a:ext cx="10058400" cy="186574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600" b="1" dirty="0"/>
              <a:t/>
            </a:r>
            <a:br>
              <a:rPr lang="en-US" sz="6600" b="1" dirty="0"/>
            </a:br>
            <a:r>
              <a:rPr lang="en-US" sz="6600" b="1" dirty="0" smtClean="0"/>
              <a:t/>
            </a:r>
            <a:br>
              <a:rPr lang="en-US" sz="6600" b="1" dirty="0" smtClean="0"/>
            </a:br>
            <a:r>
              <a:rPr lang="en-US" sz="6600" b="1" dirty="0"/>
              <a:t/>
            </a:r>
            <a:br>
              <a:rPr lang="en-US" sz="6600" b="1" dirty="0"/>
            </a:br>
            <a:r>
              <a:rPr lang="en-US" sz="6600" b="1" dirty="0" smtClean="0"/>
              <a:t>Exploratory Data Analysis</a:t>
            </a:r>
            <a:endParaRPr lang="en-US" sz="66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830705" y="4552950"/>
            <a:ext cx="85915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Rajkumar Bharathi G</a:t>
            </a:r>
          </a:p>
          <a:p>
            <a:pPr algn="ctr"/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github.com/RajkumarBharathi/Insaid2019_April_EDA</a:t>
            </a:r>
            <a:endParaRPr lang="en-US" dirty="0" smtClean="0"/>
          </a:p>
          <a:p>
            <a:pPr algn="ctr"/>
            <a:r>
              <a:rPr lang="en-US" dirty="0" smtClean="0">
                <a:hlinkClick r:id="rId5"/>
              </a:rPr>
              <a:t>rkbharathi88@yahoo.com</a:t>
            </a:r>
            <a:endParaRPr lang="en-US" dirty="0" smtClean="0"/>
          </a:p>
          <a:p>
            <a:pPr algn="ctr"/>
            <a:endParaRPr lang="en-US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9742332458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64355" y="2874905"/>
            <a:ext cx="3524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TERM PROJECT</a:t>
            </a:r>
            <a:endParaRPr lang="en-US" sz="2800" dirty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224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79"/>
    </mc:Choice>
    <mc:Fallback>
      <p:transition spd="slow" advTm="16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4312" y="199186"/>
            <a:ext cx="8795399" cy="462189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 smtClean="0"/>
              <a:t>Body Type Specific sales</a:t>
            </a:r>
            <a:endParaRPr lang="en-US" sz="2800" b="1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69053" y="6015361"/>
            <a:ext cx="4490401" cy="533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/>
              <a:t>Ford </a:t>
            </a:r>
            <a:r>
              <a:rPr lang="en-US" sz="2000" dirty="0" smtClean="0"/>
              <a:t>is the top hatchback seller :  </a:t>
            </a:r>
            <a:r>
              <a:rPr lang="en-US" sz="2000" dirty="0"/>
              <a:t>117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850" y="1193502"/>
            <a:ext cx="4724809" cy="467158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0759" y="1193501"/>
            <a:ext cx="4724809" cy="4671589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6787962" y="6015361"/>
            <a:ext cx="4490401" cy="533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 smtClean="0"/>
              <a:t>Volkswagen is the top Van maker :  273 </a:t>
            </a:r>
            <a:endParaRPr lang="en-US" sz="2000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265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405"/>
    </mc:Choice>
    <mc:Fallback>
      <p:transition spd="slow" advTm="214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4312" y="199186"/>
            <a:ext cx="8795399" cy="462189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 smtClean="0"/>
              <a:t>Sedan sales (from year 2007)</a:t>
            </a:r>
            <a:endParaRPr lang="en-US" sz="2800" b="1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85563" y="3268760"/>
            <a:ext cx="4490401" cy="5332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/>
              <a:t>Volkswagen has the highest market share with 8.3%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2362" y="1068355"/>
            <a:ext cx="6327674" cy="5467252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9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68"/>
    </mc:Choice>
    <mc:Fallback>
      <p:transition spd="slow" advTm="179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4312" y="199186"/>
            <a:ext cx="8795399" cy="462189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 smtClean="0"/>
              <a:t>Volkswagen (from year 2007)</a:t>
            </a:r>
            <a:endParaRPr lang="en-US" sz="28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4647" y="1031409"/>
            <a:ext cx="7645389" cy="5215511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584164" y="1031410"/>
            <a:ext cx="2990310" cy="52155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Diesel </a:t>
            </a:r>
            <a:r>
              <a:rPr lang="en-US" sz="2000" dirty="0" smtClean="0"/>
              <a:t>cars account for 65% of Volkswagen’s revenue.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Among Diesel cars sold by Volkswagen, Vans have 35.08% share of the income followed by Crossover SUV’s with 31.04% share.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141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542"/>
    </mc:Choice>
    <mc:Fallback>
      <p:transition spd="slow" advTm="285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4312" y="199186"/>
            <a:ext cx="8795399" cy="462189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 smtClean="0"/>
              <a:t>Engine V/S Body Correlation</a:t>
            </a:r>
            <a:endParaRPr lang="en-US" sz="2800" b="1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8105" y="905120"/>
            <a:ext cx="6790622" cy="5499445"/>
          </a:xfrm>
          <a:prstGeom prst="rect">
            <a:avLst/>
          </a:prstGeom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584163" y="1978587"/>
            <a:ext cx="4366527" cy="33525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Highest number of Gas </a:t>
            </a:r>
            <a:r>
              <a:rPr lang="en-US" sz="2000" dirty="0"/>
              <a:t>based cars are </a:t>
            </a:r>
            <a:r>
              <a:rPr lang="en-US" sz="2000" dirty="0" smtClean="0"/>
              <a:t>Sedans followed by Crossover SUV </a:t>
            </a:r>
          </a:p>
          <a:p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Maximum number of cars which </a:t>
            </a:r>
            <a:r>
              <a:rPr lang="en-US" sz="2000" dirty="0"/>
              <a:t>run on </a:t>
            </a:r>
            <a:r>
              <a:rPr lang="en-US" sz="2000" dirty="0" smtClean="0"/>
              <a:t>Petrol are Sedans</a:t>
            </a:r>
          </a:p>
          <a:p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Vans </a:t>
            </a:r>
            <a:r>
              <a:rPr lang="en-US" sz="2000" dirty="0"/>
              <a:t>almost exclusively run on Diesel</a:t>
            </a:r>
            <a:r>
              <a:rPr lang="en-US" sz="2000" dirty="0" smtClean="0"/>
              <a:t>.</a:t>
            </a:r>
          </a:p>
          <a:p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Most Hatchbacks run on Petrol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836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603"/>
    </mc:Choice>
    <mc:Fallback>
      <p:transition spd="slow" advTm="43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700194" y="242933"/>
            <a:ext cx="6635890" cy="4621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b="1" dirty="0"/>
              <a:t>Sales based on engine type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2795869"/>
              </p:ext>
            </p:extLst>
          </p:nvPr>
        </p:nvGraphicFramePr>
        <p:xfrm>
          <a:off x="547545" y="1691217"/>
          <a:ext cx="4846491" cy="33605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2645">
                  <a:extLst>
                    <a:ext uri="{9D8B030D-6E8A-4147-A177-3AD203B41FA5}">
                      <a16:colId xmlns:a16="http://schemas.microsoft.com/office/drawing/2014/main" val="1259302785"/>
                    </a:ext>
                  </a:extLst>
                </a:gridCol>
                <a:gridCol w="2433846">
                  <a:extLst>
                    <a:ext uri="{9D8B030D-6E8A-4147-A177-3AD203B41FA5}">
                      <a16:colId xmlns:a16="http://schemas.microsoft.com/office/drawing/2014/main" val="3955373211"/>
                    </a:ext>
                  </a:extLst>
                </a:gridCol>
              </a:tblGrid>
              <a:tr h="1012985">
                <a:tc>
                  <a:txBody>
                    <a:bodyPr/>
                    <a:lstStyle/>
                    <a:p>
                      <a:r>
                        <a:rPr lang="en-US" dirty="0" smtClean="0"/>
                        <a:t>Engine</a:t>
                      </a:r>
                      <a:r>
                        <a:rPr lang="en-US" baseline="0" dirty="0" smtClean="0"/>
                        <a:t>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r>
                        <a:rPr lang="en-US" baseline="0" dirty="0" smtClean="0"/>
                        <a:t> of Units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377149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Petrol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4379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293974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Diesel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3013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9831491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1722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70404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Others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462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46574"/>
                  </a:ext>
                </a:extLst>
              </a:tr>
            </a:tbl>
          </a:graphicData>
        </a:graphic>
      </p:graphicFrame>
      <p:sp>
        <p:nvSpPr>
          <p:cNvPr id="7" name="Title 1"/>
          <p:cNvSpPr txBox="1">
            <a:spLocks/>
          </p:cNvSpPr>
          <p:nvPr/>
        </p:nvSpPr>
        <p:spPr>
          <a:xfrm>
            <a:off x="1594956" y="1084008"/>
            <a:ext cx="2835957" cy="4621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 smtClean="0"/>
              <a:t>Sales Figures</a:t>
            </a:r>
            <a:endParaRPr lang="en-US" sz="2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851314" y="1096598"/>
            <a:ext cx="3197569" cy="4621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/>
              <a:t>Revenue Figures</a:t>
            </a:r>
            <a:endParaRPr lang="en-US" sz="2000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3579426"/>
              </p:ext>
            </p:extLst>
          </p:nvPr>
        </p:nvGraphicFramePr>
        <p:xfrm>
          <a:off x="6685109" y="1691217"/>
          <a:ext cx="4846491" cy="33605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2645">
                  <a:extLst>
                    <a:ext uri="{9D8B030D-6E8A-4147-A177-3AD203B41FA5}">
                      <a16:colId xmlns:a16="http://schemas.microsoft.com/office/drawing/2014/main" val="1259302785"/>
                    </a:ext>
                  </a:extLst>
                </a:gridCol>
                <a:gridCol w="2433846">
                  <a:extLst>
                    <a:ext uri="{9D8B030D-6E8A-4147-A177-3AD203B41FA5}">
                      <a16:colId xmlns:a16="http://schemas.microsoft.com/office/drawing/2014/main" val="3955373211"/>
                    </a:ext>
                  </a:extLst>
                </a:gridCol>
              </a:tblGrid>
              <a:tr h="1012985">
                <a:tc>
                  <a:txBody>
                    <a:bodyPr/>
                    <a:lstStyle/>
                    <a:p>
                      <a:r>
                        <a:rPr lang="en-US" dirty="0" smtClean="0"/>
                        <a:t>Engine</a:t>
                      </a:r>
                      <a:r>
                        <a:rPr lang="en-US" baseline="0" dirty="0" smtClean="0"/>
                        <a:t>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Revenue</a:t>
                      </a:r>
                      <a:r>
                        <a:rPr lang="en-US" baseline="0" dirty="0" smtClean="0"/>
                        <a:t> ($)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377149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Petrol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73,793,680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293974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Diesel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60,327,040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9831491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16,602,490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70404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Others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8,446,430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46574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108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358"/>
    </mc:Choice>
    <mc:Fallback>
      <p:transition spd="slow" advTm="243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4312" y="199186"/>
            <a:ext cx="8795399" cy="462189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 smtClean="0"/>
              <a:t>Sales based on engine type (from year 2000)</a:t>
            </a:r>
            <a:endParaRPr lang="en-US" sz="2800"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4198" y="846695"/>
            <a:ext cx="9311583" cy="5009160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1559417" y="5932234"/>
            <a:ext cx="9365190" cy="4621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 smtClean="0"/>
              <a:t>Petrol based cars are the most sold in the market</a:t>
            </a:r>
            <a:endParaRPr lang="en-US" sz="20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87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05"/>
    </mc:Choice>
    <mc:Fallback>
      <p:transition spd="slow" advTm="313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8528" y="273077"/>
            <a:ext cx="6946971" cy="462189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 smtClean="0"/>
              <a:t>COUNTRY BASED ANALYSIS</a:t>
            </a:r>
            <a:endParaRPr lang="en-US" sz="28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3380" y="935156"/>
            <a:ext cx="7407564" cy="5370434"/>
          </a:xfrm>
          <a:prstGeom prst="rect">
            <a:avLst/>
          </a:prstGeom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0425837"/>
              </p:ext>
            </p:extLst>
          </p:nvPr>
        </p:nvGraphicFramePr>
        <p:xfrm>
          <a:off x="184727" y="2881233"/>
          <a:ext cx="3962400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3567245572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55397883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Country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652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Germany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US" sz="1800" dirty="0" smtClean="0"/>
                        <a:t>3082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7078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Japan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1861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255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South Korea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828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7305024"/>
                  </a:ext>
                </a:extLst>
              </a:tr>
            </a:tbl>
          </a:graphicData>
        </a:graphic>
      </p:graphicFrame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610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902"/>
    </mc:Choice>
    <mc:Fallback>
      <p:transition spd="slow" advTm="249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8528" y="273077"/>
            <a:ext cx="6946971" cy="462189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 smtClean="0"/>
              <a:t>REVENUE FROM GERMAN CAR SALES</a:t>
            </a:r>
            <a:endParaRPr lang="en-US" sz="28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4144" y="988291"/>
            <a:ext cx="7453745" cy="5375564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5197669"/>
              </p:ext>
            </p:extLst>
          </p:nvPr>
        </p:nvGraphicFramePr>
        <p:xfrm>
          <a:off x="129309" y="2934393"/>
          <a:ext cx="39624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3567245572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5539788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Car Maker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Revenue ($)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652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Mercedes Benz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30,222.572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7078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BMW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16,527,707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255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Volkswagen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12,278,789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7305024"/>
                  </a:ext>
                </a:extLst>
              </a:tr>
            </a:tbl>
          </a:graphicData>
        </a:graphic>
      </p:graphicFrame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922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84"/>
    </mc:Choice>
    <mc:Fallback>
      <p:transition spd="slow" advTm="216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8528" y="273077"/>
            <a:ext cx="6946971" cy="462189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 smtClean="0"/>
              <a:t>Price variation based on body type</a:t>
            </a:r>
            <a:endParaRPr lang="en-US" sz="2800" b="1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59417" y="5932234"/>
            <a:ext cx="9365190" cy="4621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/>
              <a:t>Crossover SUV is typically very expensive while Gas engine cars are cheap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3242" y="971550"/>
            <a:ext cx="9117541" cy="47244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667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060"/>
    </mc:Choice>
    <mc:Fallback>
      <p:transition spd="slow" advTm="690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8926" y="347708"/>
            <a:ext cx="6743700" cy="462189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 smtClean="0"/>
              <a:t>Price Metrics</a:t>
            </a:r>
            <a:endParaRPr lang="en-US" sz="2800" b="1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874918" y="5960809"/>
            <a:ext cx="4651715" cy="4621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/>
              <a:t>Average price increases over time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031" y="1068572"/>
            <a:ext cx="3836844" cy="448450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4391" y="1068570"/>
            <a:ext cx="3878984" cy="448450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4891" y="1068570"/>
            <a:ext cx="3970364" cy="448450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974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733"/>
    </mc:Choice>
    <mc:Fallback>
      <p:transition spd="slow" advTm="347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4212" y="371764"/>
            <a:ext cx="8534401" cy="745836"/>
          </a:xfrm>
        </p:spPr>
        <p:txBody>
          <a:bodyPr/>
          <a:lstStyle/>
          <a:p>
            <a:r>
              <a:rPr lang="en-US" dirty="0" smtClean="0"/>
              <a:t>Pre-data analysis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84213" y="1376218"/>
            <a:ext cx="8534400" cy="4618182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Case Study : </a:t>
            </a:r>
            <a:r>
              <a:rPr lang="en-US" sz="2000" b="1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Car Sales </a:t>
            </a:r>
            <a:r>
              <a:rPr lang="en-US" sz="20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(</a:t>
            </a:r>
            <a:r>
              <a:rPr lang="en-US" sz="2000" dirty="0">
                <a:hlinkClick r:id="rId4"/>
              </a:rPr>
              <a:t>https://github.com/RajkumarBharathi/Insaid2019_April_EDA/blob/master/car_sales.csv</a:t>
            </a:r>
            <a:r>
              <a:rPr lang="en-US" sz="20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)</a:t>
            </a:r>
            <a:endParaRPr lang="en-US" sz="2000" b="1" dirty="0" smtClean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Sales data corresponding to 9576 cars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10 columns in each row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761589"/>
              </p:ext>
            </p:extLst>
          </p:nvPr>
        </p:nvGraphicFramePr>
        <p:xfrm>
          <a:off x="840509" y="3286298"/>
          <a:ext cx="4959928" cy="24240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7418">
                  <a:extLst>
                    <a:ext uri="{9D8B030D-6E8A-4147-A177-3AD203B41FA5}">
                      <a16:colId xmlns:a16="http://schemas.microsoft.com/office/drawing/2014/main" val="3398373392"/>
                    </a:ext>
                  </a:extLst>
                </a:gridCol>
                <a:gridCol w="2872510">
                  <a:extLst>
                    <a:ext uri="{9D8B030D-6E8A-4147-A177-3AD203B41FA5}">
                      <a16:colId xmlns:a16="http://schemas.microsoft.com/office/drawing/2014/main" val="21872406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effectLst/>
                        </a:rPr>
                        <a:t>Column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1280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car</a:t>
                      </a:r>
                    </a:p>
                  </a:txBody>
                  <a:tcPr marL="41077" marR="41077" marT="41077" marB="41077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effectLst/>
                        </a:rPr>
                        <a:t>Manufacturer Name</a:t>
                      </a:r>
                    </a:p>
                  </a:txBody>
                  <a:tcPr marL="41077" marR="41077" marT="41077" marB="41077" anchor="ctr"/>
                </a:tc>
                <a:extLst>
                  <a:ext uri="{0D108BD9-81ED-4DB2-BD59-A6C34878D82A}">
                    <a16:rowId xmlns:a16="http://schemas.microsoft.com/office/drawing/2014/main" val="2137096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price</a:t>
                      </a:r>
                    </a:p>
                  </a:txBody>
                  <a:tcPr marL="41077" marR="41077" marT="41077" marB="41077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effectLst/>
                        </a:rPr>
                        <a:t>Price of the car in Dollars</a:t>
                      </a:r>
                    </a:p>
                  </a:txBody>
                  <a:tcPr marL="41077" marR="41077" marT="41077" marB="41077" anchor="ctr"/>
                </a:tc>
                <a:extLst>
                  <a:ext uri="{0D108BD9-81ED-4DB2-BD59-A6C34878D82A}">
                    <a16:rowId xmlns:a16="http://schemas.microsoft.com/office/drawing/2014/main" val="2188057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body</a:t>
                      </a:r>
                    </a:p>
                  </a:txBody>
                  <a:tcPr marL="41077" marR="41077" marT="41077" marB="41077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effectLst/>
                        </a:rPr>
                        <a:t>Chassis type</a:t>
                      </a:r>
                    </a:p>
                  </a:txBody>
                  <a:tcPr marL="41077" marR="41077" marT="41077" marB="41077" anchor="ctr"/>
                </a:tc>
                <a:extLst>
                  <a:ext uri="{0D108BD9-81ED-4DB2-BD59-A6C34878D82A}">
                    <a16:rowId xmlns:a16="http://schemas.microsoft.com/office/drawing/2014/main" val="2084147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mileage</a:t>
                      </a:r>
                    </a:p>
                  </a:txBody>
                  <a:tcPr marL="41077" marR="41077" marT="41077" marB="41077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effectLst/>
                        </a:rPr>
                        <a:t>Mileage of the car</a:t>
                      </a:r>
                    </a:p>
                  </a:txBody>
                  <a:tcPr marL="41077" marR="41077" marT="41077" marB="41077" anchor="ctr"/>
                </a:tc>
                <a:extLst>
                  <a:ext uri="{0D108BD9-81ED-4DB2-BD59-A6C34878D82A}">
                    <a16:rowId xmlns:a16="http://schemas.microsoft.com/office/drawing/2014/main" val="681388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engV</a:t>
                      </a:r>
                      <a:endParaRPr lang="en-US" sz="16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41077" marR="41077" marT="41077" marB="41077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effectLst/>
                        </a:rPr>
                        <a:t>Engine </a:t>
                      </a:r>
                      <a:r>
                        <a:rPr lang="en-US" sz="1600" dirty="0" smtClean="0">
                          <a:effectLst/>
                        </a:rPr>
                        <a:t>Displacement </a:t>
                      </a:r>
                      <a:r>
                        <a:rPr lang="en-US" sz="1600" dirty="0">
                          <a:effectLst/>
                        </a:rPr>
                        <a:t>in </a:t>
                      </a:r>
                      <a:r>
                        <a:rPr lang="en-US" sz="1600" dirty="0" err="1">
                          <a:effectLst/>
                        </a:rPr>
                        <a:t>Litres</a:t>
                      </a:r>
                      <a:endParaRPr lang="en-US" sz="1600" dirty="0">
                        <a:effectLst/>
                      </a:endParaRPr>
                    </a:p>
                  </a:txBody>
                  <a:tcPr marL="41077" marR="41077" marT="41077" marB="41077" anchor="ctr"/>
                </a:tc>
                <a:extLst>
                  <a:ext uri="{0D108BD9-81ED-4DB2-BD59-A6C34878D82A}">
                    <a16:rowId xmlns:a16="http://schemas.microsoft.com/office/drawing/2014/main" val="1235852596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3807284"/>
              </p:ext>
            </p:extLst>
          </p:nvPr>
        </p:nvGraphicFramePr>
        <p:xfrm>
          <a:off x="6368473" y="3286298"/>
          <a:ext cx="4959928" cy="24240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9745">
                  <a:extLst>
                    <a:ext uri="{9D8B030D-6E8A-4147-A177-3AD203B41FA5}">
                      <a16:colId xmlns:a16="http://schemas.microsoft.com/office/drawing/2014/main" val="3398373392"/>
                    </a:ext>
                  </a:extLst>
                </a:gridCol>
                <a:gridCol w="2840183">
                  <a:extLst>
                    <a:ext uri="{9D8B030D-6E8A-4147-A177-3AD203B41FA5}">
                      <a16:colId xmlns:a16="http://schemas.microsoft.com/office/drawing/2014/main" val="2187240671"/>
                    </a:ext>
                  </a:extLst>
                </a:gridCol>
              </a:tblGrid>
              <a:tr h="404006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effectLst/>
                        </a:rPr>
                        <a:t>Column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1280510"/>
                  </a:ext>
                </a:extLst>
              </a:tr>
              <a:tr h="4040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 err="1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engType</a:t>
                      </a:r>
                      <a:endParaRPr lang="en-US" sz="16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41077" marR="41077" marT="41077" marB="41077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effectLst/>
                        </a:rPr>
                        <a:t>Engine </a:t>
                      </a:r>
                      <a:r>
                        <a:rPr lang="en-US" sz="1600" dirty="0" smtClean="0">
                          <a:effectLst/>
                        </a:rPr>
                        <a:t>Type based on Fuel</a:t>
                      </a:r>
                      <a:endParaRPr lang="en-US" sz="1600" dirty="0">
                        <a:effectLst/>
                      </a:endParaRPr>
                    </a:p>
                  </a:txBody>
                  <a:tcPr marL="41077" marR="41077" marT="41077" marB="41077" anchor="ctr"/>
                </a:tc>
                <a:extLst>
                  <a:ext uri="{0D108BD9-81ED-4DB2-BD59-A6C34878D82A}">
                    <a16:rowId xmlns:a16="http://schemas.microsoft.com/office/drawing/2014/main" val="2188057004"/>
                  </a:ext>
                </a:extLst>
              </a:tr>
              <a:tr h="4040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registration</a:t>
                      </a:r>
                    </a:p>
                  </a:txBody>
                  <a:tcPr marL="41077" marR="41077" marT="41077" marB="41077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Registration status</a:t>
                      </a:r>
                      <a:endParaRPr lang="en-US" sz="16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41077" marR="41077" marT="41077" marB="41077" anchor="ctr"/>
                </a:tc>
                <a:extLst>
                  <a:ext uri="{0D108BD9-81ED-4DB2-BD59-A6C34878D82A}">
                    <a16:rowId xmlns:a16="http://schemas.microsoft.com/office/drawing/2014/main" val="2084147986"/>
                  </a:ext>
                </a:extLst>
              </a:tr>
              <a:tr h="4040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year</a:t>
                      </a:r>
                    </a:p>
                  </a:txBody>
                  <a:tcPr marL="41077" marR="41077" marT="41077" marB="41077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Year of sale</a:t>
                      </a:r>
                      <a:endParaRPr lang="en-US" sz="16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41077" marR="41077" marT="41077" marB="41077" anchor="ctr"/>
                </a:tc>
                <a:extLst>
                  <a:ext uri="{0D108BD9-81ED-4DB2-BD59-A6C34878D82A}">
                    <a16:rowId xmlns:a16="http://schemas.microsoft.com/office/drawing/2014/main" val="681388446"/>
                  </a:ext>
                </a:extLst>
              </a:tr>
              <a:tr h="4040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model</a:t>
                      </a:r>
                    </a:p>
                  </a:txBody>
                  <a:tcPr marL="41077" marR="41077" marT="41077" marB="41077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Model name</a:t>
                      </a:r>
                      <a:endParaRPr lang="en-US" sz="16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41077" marR="41077" marT="41077" marB="41077" anchor="ctr"/>
                </a:tc>
                <a:extLst>
                  <a:ext uri="{0D108BD9-81ED-4DB2-BD59-A6C34878D82A}">
                    <a16:rowId xmlns:a16="http://schemas.microsoft.com/office/drawing/2014/main" val="1235852596"/>
                  </a:ext>
                </a:extLst>
              </a:tr>
              <a:tr h="4040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drive</a:t>
                      </a:r>
                    </a:p>
                  </a:txBody>
                  <a:tcPr marL="41077" marR="41077" marT="41077" marB="41077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Drive type</a:t>
                      </a:r>
                      <a:endParaRPr lang="en-US" sz="16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41077" marR="41077" marT="41077" marB="41077" anchor="ctr"/>
                </a:tc>
                <a:extLst>
                  <a:ext uri="{0D108BD9-81ED-4DB2-BD59-A6C34878D82A}">
                    <a16:rowId xmlns:a16="http://schemas.microsoft.com/office/drawing/2014/main" val="627945407"/>
                  </a:ext>
                </a:extLst>
              </a:tr>
            </a:tbl>
          </a:graphicData>
        </a:graphic>
      </p:graphicFrame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177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24"/>
    </mc:Choice>
    <mc:Fallback>
      <p:transition spd="slow" advTm="262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141" y="102168"/>
            <a:ext cx="3020359" cy="1028700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 smtClean="0"/>
              <a:t>Sales across price segments</a:t>
            </a:r>
            <a:endParaRPr lang="en-US" sz="28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0900" y="102168"/>
            <a:ext cx="8580431" cy="666058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0050" y="1485899"/>
            <a:ext cx="267652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Less than 10000 : VAZ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10000 – 50000 : </a:t>
            </a:r>
            <a:r>
              <a:rPr lang="en-US" dirty="0" err="1" smtClean="0"/>
              <a:t>Mercedez</a:t>
            </a:r>
            <a:r>
              <a:rPr lang="en-US" dirty="0" smtClean="0"/>
              <a:t>-Benz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50000 </a:t>
            </a:r>
            <a:r>
              <a:rPr lang="en-US" dirty="0"/>
              <a:t>– </a:t>
            </a:r>
            <a:r>
              <a:rPr lang="en-US" dirty="0" smtClean="0"/>
              <a:t>100000 </a:t>
            </a:r>
            <a:r>
              <a:rPr lang="en-US" dirty="0"/>
              <a:t>: </a:t>
            </a:r>
            <a:r>
              <a:rPr lang="en-US" dirty="0" smtClean="0"/>
              <a:t>BMW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Above 100000 : </a:t>
            </a:r>
            <a:r>
              <a:rPr lang="en-US" dirty="0" err="1" smtClean="0"/>
              <a:t>Mercedez</a:t>
            </a:r>
            <a:r>
              <a:rPr lang="en-US" dirty="0" smtClean="0"/>
              <a:t>-Benz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860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016"/>
    </mc:Choice>
    <mc:Fallback>
      <p:transition spd="slow" advTm="460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700194" y="242933"/>
            <a:ext cx="6635890" cy="4621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b="1" dirty="0" smtClean="0"/>
              <a:t>BEST SELLING MODELS since 2000</a:t>
            </a:r>
            <a:endParaRPr lang="en-US" sz="2800" b="1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3241109"/>
              </p:ext>
            </p:extLst>
          </p:nvPr>
        </p:nvGraphicFramePr>
        <p:xfrm>
          <a:off x="547545" y="1691217"/>
          <a:ext cx="4930780" cy="49604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4630">
                  <a:extLst>
                    <a:ext uri="{9D8B030D-6E8A-4147-A177-3AD203B41FA5}">
                      <a16:colId xmlns:a16="http://schemas.microsoft.com/office/drawing/2014/main" val="1259302785"/>
                    </a:ext>
                  </a:extLst>
                </a:gridCol>
                <a:gridCol w="2028825">
                  <a:extLst>
                    <a:ext uri="{9D8B030D-6E8A-4147-A177-3AD203B41FA5}">
                      <a16:colId xmlns:a16="http://schemas.microsoft.com/office/drawing/2014/main" val="3668881727"/>
                    </a:ext>
                  </a:extLst>
                </a:gridCol>
                <a:gridCol w="1457325">
                  <a:extLst>
                    <a:ext uri="{9D8B030D-6E8A-4147-A177-3AD203B41FA5}">
                      <a16:colId xmlns:a16="http://schemas.microsoft.com/office/drawing/2014/main" val="3955373211"/>
                    </a:ext>
                  </a:extLst>
                </a:gridCol>
              </a:tblGrid>
              <a:tr h="1000665">
                <a:tc>
                  <a:txBody>
                    <a:bodyPr/>
                    <a:lstStyle/>
                    <a:p>
                      <a:r>
                        <a:rPr lang="en-US" dirty="0" smtClean="0"/>
                        <a:t>Chassis</a:t>
                      </a:r>
                      <a:r>
                        <a:rPr lang="en-US" baseline="0" dirty="0" smtClean="0"/>
                        <a:t>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r>
                        <a:rPr lang="en-US" baseline="0" dirty="0" smtClean="0"/>
                        <a:t> of Units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377149"/>
                  </a:ext>
                </a:extLst>
              </a:tr>
              <a:tr h="579751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Crossover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BMW X5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293974"/>
                  </a:ext>
                </a:extLst>
              </a:tr>
              <a:tr h="579751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Hatch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Nissan Leaf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9831491"/>
                  </a:ext>
                </a:extLst>
              </a:tr>
              <a:tr h="579751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Sedan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Toyota Camry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70404"/>
                  </a:ext>
                </a:extLst>
              </a:tr>
              <a:tr h="579751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Vagon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Renault </a:t>
                      </a:r>
                      <a:r>
                        <a:rPr lang="en-US" sz="1800" b="0" i="0" u="none" strike="noStrike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Megane</a:t>
                      </a:r>
                      <a:endParaRPr lang="en-US" sz="1800" b="0" i="0" u="none" strike="noStrike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635662"/>
                  </a:ext>
                </a:extLst>
              </a:tr>
              <a:tr h="1000665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Mercedes-Benz Vito NACC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7567835"/>
                  </a:ext>
                </a:extLst>
              </a:tr>
              <a:tr h="579751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Others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Smart </a:t>
                      </a:r>
                      <a:r>
                        <a:rPr lang="en-US" sz="1800" b="0" i="0" u="none" strike="noStrike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Fortwo</a:t>
                      </a:r>
                      <a:endParaRPr lang="en-US" sz="1800" b="0" i="0" u="none" strike="noStrike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46574"/>
                  </a:ext>
                </a:extLst>
              </a:tr>
            </a:tbl>
          </a:graphicData>
        </a:graphic>
      </p:graphicFrame>
      <p:sp>
        <p:nvSpPr>
          <p:cNvPr id="7" name="Title 1"/>
          <p:cNvSpPr txBox="1">
            <a:spLocks/>
          </p:cNvSpPr>
          <p:nvPr/>
        </p:nvSpPr>
        <p:spPr>
          <a:xfrm>
            <a:off x="1594956" y="1084008"/>
            <a:ext cx="2835957" cy="4621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/>
              <a:t>Based on Body Type</a:t>
            </a:r>
            <a:endParaRPr lang="en-US" sz="2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737300" y="1084008"/>
            <a:ext cx="3197569" cy="4621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/>
              <a:t>Based on calendar year</a:t>
            </a:r>
            <a:endParaRPr lang="en-US" sz="20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3115442"/>
              </p:ext>
            </p:extLst>
          </p:nvPr>
        </p:nvGraphicFramePr>
        <p:xfrm>
          <a:off x="6870694" y="1691216"/>
          <a:ext cx="4930780" cy="49604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7456">
                  <a:extLst>
                    <a:ext uri="{9D8B030D-6E8A-4147-A177-3AD203B41FA5}">
                      <a16:colId xmlns:a16="http://schemas.microsoft.com/office/drawing/2014/main" val="1259302785"/>
                    </a:ext>
                  </a:extLst>
                </a:gridCol>
                <a:gridCol w="2285999">
                  <a:extLst>
                    <a:ext uri="{9D8B030D-6E8A-4147-A177-3AD203B41FA5}">
                      <a16:colId xmlns:a16="http://schemas.microsoft.com/office/drawing/2014/main" val="3668881727"/>
                    </a:ext>
                  </a:extLst>
                </a:gridCol>
                <a:gridCol w="1457325">
                  <a:extLst>
                    <a:ext uri="{9D8B030D-6E8A-4147-A177-3AD203B41FA5}">
                      <a16:colId xmlns:a16="http://schemas.microsoft.com/office/drawing/2014/main" val="3955373211"/>
                    </a:ext>
                  </a:extLst>
                </a:gridCol>
              </a:tblGrid>
              <a:tr h="1012985">
                <a:tc>
                  <a:txBody>
                    <a:bodyPr/>
                    <a:lstStyle/>
                    <a:p>
                      <a:r>
                        <a:rPr lang="en-US" dirty="0" smtClean="0"/>
                        <a:t>Year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r>
                        <a:rPr lang="en-US" baseline="0" dirty="0" smtClean="0"/>
                        <a:t> of Units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377149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Skoda Octavia A5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293974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B0502020202020204"/>
                          <a:ea typeface="+mn-ea"/>
                          <a:cs typeface="+mn-cs"/>
                        </a:rPr>
                        <a:t>2012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B050202020202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Skoda Octavia A5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9831491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B0502020202020204"/>
                          <a:ea typeface="+mn-ea"/>
                          <a:cs typeface="+mn-cs"/>
                        </a:rPr>
                        <a:t>2013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B050202020202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Nissan Leaf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70404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B0502020202020204"/>
                          <a:ea typeface="+mn-ea"/>
                          <a:cs typeface="+mn-cs"/>
                        </a:rPr>
                        <a:t>2014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B050202020202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Nissan Leaf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635662"/>
                  </a:ext>
                </a:extLst>
              </a:tr>
              <a:tr h="101298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B0502020202020204"/>
                          <a:ea typeface="+mn-ea"/>
                          <a:cs typeface="+mn-cs"/>
                        </a:rPr>
                        <a:t>2015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B050202020202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Toyota Camry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7567835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entury Gothic" panose="020B0502020202020204"/>
                          <a:ea typeface="+mn-ea"/>
                          <a:cs typeface="+mn-cs"/>
                        </a:rPr>
                        <a:t>2016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entury Gothic" panose="020B050202020202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BMW X5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46574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40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413"/>
    </mc:Choice>
    <mc:Fallback>
      <p:transition spd="slow" advTm="45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5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164" y="126973"/>
            <a:ext cx="3336275" cy="1195343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 smtClean="0"/>
              <a:t>LONGEST SELLING MODELS</a:t>
            </a:r>
            <a:endParaRPr lang="en-US" sz="2800" b="1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6164" y="1770180"/>
            <a:ext cx="2857518" cy="33525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Mercedes Benz - E Class : </a:t>
            </a:r>
            <a:r>
              <a:rPr lang="en-US" sz="2000" dirty="0" smtClean="0"/>
              <a:t>30</a:t>
            </a:r>
            <a:r>
              <a:rPr lang="en-US" sz="2000" dirty="0" smtClean="0"/>
              <a:t> </a:t>
            </a:r>
            <a:r>
              <a:rPr lang="en-US" sz="2000" dirty="0" smtClean="0"/>
              <a:t>years</a:t>
            </a:r>
          </a:p>
          <a:p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VAZ 2121 : 25 years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BMW 520 : 24 years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2439" y="126973"/>
            <a:ext cx="8687553" cy="6638925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17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11"/>
    </mc:Choice>
    <mc:Fallback>
      <p:transition spd="slow" advTm="247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5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9300" y="347707"/>
            <a:ext cx="5826265" cy="462189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 smtClean="0"/>
              <a:t>Mileage Based on fuel type</a:t>
            </a:r>
            <a:endParaRPr lang="en-US" sz="2800" b="1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393264" y="6075109"/>
            <a:ext cx="7378335" cy="4621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 smtClean="0"/>
              <a:t>Diesel cars provide the best average mileage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9401" y="1039063"/>
            <a:ext cx="9026060" cy="4806879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168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475"/>
    </mc:Choice>
    <mc:Fallback>
      <p:transition spd="slow" advTm="284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84460" y="347708"/>
            <a:ext cx="4595949" cy="462189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 smtClean="0"/>
              <a:t>Year Wise Registration</a:t>
            </a:r>
            <a:endParaRPr lang="en-US" sz="2800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617202" y="1020670"/>
            <a:ext cx="8930463" cy="4843665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3079068" y="6075109"/>
            <a:ext cx="7378335" cy="4621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/>
              <a:t>Number of non-registered cars have progressively decreased over time</a:t>
            </a:r>
            <a:endParaRPr lang="en-US" sz="2000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757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741"/>
    </mc:Choice>
    <mc:Fallback>
      <p:transition spd="slow" advTm="297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3510" y="2871833"/>
            <a:ext cx="4595949" cy="1014367"/>
          </a:xfrm>
        </p:spPr>
        <p:txBody>
          <a:bodyPr>
            <a:noAutofit/>
          </a:bodyPr>
          <a:lstStyle/>
          <a:p>
            <a:pPr algn="ctr"/>
            <a:r>
              <a:rPr lang="en-US" b="1" dirty="0" smtClean="0"/>
              <a:t>THANK YOU</a:t>
            </a:r>
            <a:endParaRPr lang="en-US" b="1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338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517"/>
    </mc:Choice>
    <mc:Fallback>
      <p:transition spd="slow" advTm="425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1320800"/>
            <a:ext cx="11304587" cy="4673600"/>
          </a:xfrm>
        </p:spPr>
        <p:txBody>
          <a:bodyPr>
            <a:normAutofit fontScale="850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Sample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There are </a:t>
            </a:r>
            <a:r>
              <a:rPr lang="en-US" b="1" dirty="0">
                <a:solidFill>
                  <a:schemeClr val="tx1"/>
                </a:solidFill>
              </a:rPr>
              <a:t>87</a:t>
            </a:r>
            <a:r>
              <a:rPr lang="en-US" dirty="0">
                <a:solidFill>
                  <a:schemeClr val="tx1"/>
                </a:solidFill>
              </a:rPr>
              <a:t> distinct car </a:t>
            </a:r>
            <a:r>
              <a:rPr lang="en-US" dirty="0" smtClean="0">
                <a:solidFill>
                  <a:schemeClr val="tx1"/>
                </a:solidFill>
              </a:rPr>
              <a:t>manufacturers 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There are </a:t>
            </a:r>
            <a:r>
              <a:rPr lang="en-US" b="1" dirty="0">
                <a:solidFill>
                  <a:schemeClr val="tx1"/>
                </a:solidFill>
              </a:rPr>
              <a:t>888</a:t>
            </a:r>
            <a:r>
              <a:rPr lang="en-US" dirty="0">
                <a:solidFill>
                  <a:schemeClr val="tx1"/>
                </a:solidFill>
              </a:rPr>
              <a:t> distinct car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There are </a:t>
            </a:r>
            <a:r>
              <a:rPr lang="en-US" b="1" dirty="0">
                <a:solidFill>
                  <a:schemeClr val="tx1"/>
                </a:solidFill>
              </a:rPr>
              <a:t>267 / 2.8% </a:t>
            </a:r>
            <a:r>
              <a:rPr lang="en-US" dirty="0">
                <a:solidFill>
                  <a:schemeClr val="tx1"/>
                </a:solidFill>
              </a:rPr>
              <a:t>entries with zeros values for </a:t>
            </a:r>
            <a:r>
              <a:rPr lang="en-US" dirty="0" smtClean="0">
                <a:solidFill>
                  <a:schemeClr val="tx1"/>
                </a:solidFill>
              </a:rPr>
              <a:t>price – replaced with median price of model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There are </a:t>
            </a:r>
            <a:r>
              <a:rPr lang="en-US" b="1" dirty="0">
                <a:solidFill>
                  <a:schemeClr val="tx1"/>
                </a:solidFill>
              </a:rPr>
              <a:t>348 / 3.6% </a:t>
            </a:r>
            <a:r>
              <a:rPr lang="en-US" dirty="0">
                <a:solidFill>
                  <a:schemeClr val="tx1"/>
                </a:solidFill>
              </a:rPr>
              <a:t>entries with zeros values for </a:t>
            </a:r>
            <a:r>
              <a:rPr lang="en-US" dirty="0" smtClean="0">
                <a:solidFill>
                  <a:schemeClr val="tx1"/>
                </a:solidFill>
              </a:rPr>
              <a:t>mileage –  </a:t>
            </a:r>
            <a:r>
              <a:rPr lang="en-US" dirty="0">
                <a:solidFill>
                  <a:schemeClr val="tx1"/>
                </a:solidFill>
              </a:rPr>
              <a:t>replaced with median </a:t>
            </a:r>
            <a:r>
              <a:rPr lang="en-US" dirty="0" smtClean="0">
                <a:solidFill>
                  <a:schemeClr val="tx1"/>
                </a:solidFill>
              </a:rPr>
              <a:t>value </a:t>
            </a:r>
            <a:r>
              <a:rPr lang="en-US" dirty="0">
                <a:solidFill>
                  <a:schemeClr val="tx1"/>
                </a:solidFill>
              </a:rPr>
              <a:t>of </a:t>
            </a:r>
            <a:r>
              <a:rPr lang="en-US" dirty="0" smtClean="0">
                <a:solidFill>
                  <a:schemeClr val="tx1"/>
                </a:solidFill>
              </a:rPr>
              <a:t>engine type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Engine Volume has </a:t>
            </a:r>
            <a:r>
              <a:rPr lang="en-US" b="1" dirty="0">
                <a:solidFill>
                  <a:schemeClr val="tx1"/>
                </a:solidFill>
              </a:rPr>
              <a:t>434 / 4.5% </a:t>
            </a:r>
            <a:r>
              <a:rPr lang="en-US" dirty="0">
                <a:solidFill>
                  <a:schemeClr val="tx1"/>
                </a:solidFill>
              </a:rPr>
              <a:t>missing values </a:t>
            </a:r>
            <a:r>
              <a:rPr lang="en-US" dirty="0">
                <a:solidFill>
                  <a:schemeClr val="tx1"/>
                </a:solidFill>
              </a:rPr>
              <a:t>- replaced with </a:t>
            </a:r>
            <a:r>
              <a:rPr lang="en-US" dirty="0" smtClean="0">
                <a:solidFill>
                  <a:schemeClr val="tx1"/>
                </a:solidFill>
              </a:rPr>
              <a:t>mode </a:t>
            </a:r>
            <a:r>
              <a:rPr lang="en-US" dirty="0">
                <a:solidFill>
                  <a:schemeClr val="tx1"/>
                </a:solidFill>
              </a:rPr>
              <a:t>value of </a:t>
            </a:r>
            <a:r>
              <a:rPr lang="en-US" dirty="0" smtClean="0">
                <a:solidFill>
                  <a:schemeClr val="tx1"/>
                </a:solidFill>
              </a:rPr>
              <a:t>body </a:t>
            </a:r>
            <a:r>
              <a:rPr lang="en-US" dirty="0">
                <a:solidFill>
                  <a:schemeClr val="tx1"/>
                </a:solidFill>
              </a:rPr>
              <a:t>type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Drive </a:t>
            </a:r>
            <a:r>
              <a:rPr lang="en-US" dirty="0">
                <a:solidFill>
                  <a:schemeClr val="tx1"/>
                </a:solidFill>
              </a:rPr>
              <a:t>has </a:t>
            </a:r>
            <a:r>
              <a:rPr lang="en-US" b="1" dirty="0">
                <a:solidFill>
                  <a:schemeClr val="tx1"/>
                </a:solidFill>
              </a:rPr>
              <a:t>511 / 5.3% </a:t>
            </a:r>
            <a:r>
              <a:rPr lang="en-US" dirty="0">
                <a:solidFill>
                  <a:schemeClr val="tx1"/>
                </a:solidFill>
              </a:rPr>
              <a:t>missing values </a:t>
            </a:r>
            <a:r>
              <a:rPr lang="en-US" dirty="0">
                <a:solidFill>
                  <a:schemeClr val="tx1"/>
                </a:solidFill>
              </a:rPr>
              <a:t>Missing - with </a:t>
            </a:r>
            <a:r>
              <a:rPr lang="en-US" dirty="0" smtClean="0">
                <a:solidFill>
                  <a:schemeClr val="tx1"/>
                </a:solidFill>
              </a:rPr>
              <a:t>overall mode </a:t>
            </a:r>
            <a:r>
              <a:rPr lang="en-US" dirty="0">
                <a:solidFill>
                  <a:schemeClr val="tx1"/>
                </a:solidFill>
              </a:rPr>
              <a:t>value of </a:t>
            </a:r>
            <a:r>
              <a:rPr lang="en-US" dirty="0" smtClean="0">
                <a:solidFill>
                  <a:schemeClr val="tx1"/>
                </a:solidFill>
              </a:rPr>
              <a:t>drive </a:t>
            </a:r>
            <a:r>
              <a:rPr lang="en-US" dirty="0">
                <a:solidFill>
                  <a:schemeClr val="tx1"/>
                </a:solidFill>
              </a:rPr>
              <a:t>type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4" name="Title 3"/>
          <p:cNvSpPr txBox="1">
            <a:spLocks/>
          </p:cNvSpPr>
          <p:nvPr/>
        </p:nvSpPr>
        <p:spPr>
          <a:xfrm>
            <a:off x="684212" y="371764"/>
            <a:ext cx="8534401" cy="74583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/>
              <a:t>data set profile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35654"/>
              </p:ext>
            </p:extLst>
          </p:nvPr>
        </p:nvGraphicFramePr>
        <p:xfrm>
          <a:off x="1090615" y="1851121"/>
          <a:ext cx="10399420" cy="15622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9942">
                  <a:extLst>
                    <a:ext uri="{9D8B030D-6E8A-4147-A177-3AD203B41FA5}">
                      <a16:colId xmlns:a16="http://schemas.microsoft.com/office/drawing/2014/main" val="1000237543"/>
                    </a:ext>
                  </a:extLst>
                </a:gridCol>
                <a:gridCol w="1039942">
                  <a:extLst>
                    <a:ext uri="{9D8B030D-6E8A-4147-A177-3AD203B41FA5}">
                      <a16:colId xmlns:a16="http://schemas.microsoft.com/office/drawing/2014/main" val="2565112941"/>
                    </a:ext>
                  </a:extLst>
                </a:gridCol>
                <a:gridCol w="1039942">
                  <a:extLst>
                    <a:ext uri="{9D8B030D-6E8A-4147-A177-3AD203B41FA5}">
                      <a16:colId xmlns:a16="http://schemas.microsoft.com/office/drawing/2014/main" val="1308968368"/>
                    </a:ext>
                  </a:extLst>
                </a:gridCol>
                <a:gridCol w="1039942">
                  <a:extLst>
                    <a:ext uri="{9D8B030D-6E8A-4147-A177-3AD203B41FA5}">
                      <a16:colId xmlns:a16="http://schemas.microsoft.com/office/drawing/2014/main" val="3117134165"/>
                    </a:ext>
                  </a:extLst>
                </a:gridCol>
                <a:gridCol w="1039942">
                  <a:extLst>
                    <a:ext uri="{9D8B030D-6E8A-4147-A177-3AD203B41FA5}">
                      <a16:colId xmlns:a16="http://schemas.microsoft.com/office/drawing/2014/main" val="3072301055"/>
                    </a:ext>
                  </a:extLst>
                </a:gridCol>
                <a:gridCol w="1039942">
                  <a:extLst>
                    <a:ext uri="{9D8B030D-6E8A-4147-A177-3AD203B41FA5}">
                      <a16:colId xmlns:a16="http://schemas.microsoft.com/office/drawing/2014/main" val="2409611383"/>
                    </a:ext>
                  </a:extLst>
                </a:gridCol>
                <a:gridCol w="1039942">
                  <a:extLst>
                    <a:ext uri="{9D8B030D-6E8A-4147-A177-3AD203B41FA5}">
                      <a16:colId xmlns:a16="http://schemas.microsoft.com/office/drawing/2014/main" val="1915604263"/>
                    </a:ext>
                  </a:extLst>
                </a:gridCol>
                <a:gridCol w="1039942">
                  <a:extLst>
                    <a:ext uri="{9D8B030D-6E8A-4147-A177-3AD203B41FA5}">
                      <a16:colId xmlns:a16="http://schemas.microsoft.com/office/drawing/2014/main" val="3246555477"/>
                    </a:ext>
                  </a:extLst>
                </a:gridCol>
                <a:gridCol w="1039942">
                  <a:extLst>
                    <a:ext uri="{9D8B030D-6E8A-4147-A177-3AD203B41FA5}">
                      <a16:colId xmlns:a16="http://schemas.microsoft.com/office/drawing/2014/main" val="211634621"/>
                    </a:ext>
                  </a:extLst>
                </a:gridCol>
                <a:gridCol w="1039942">
                  <a:extLst>
                    <a:ext uri="{9D8B030D-6E8A-4147-A177-3AD203B41FA5}">
                      <a16:colId xmlns:a16="http://schemas.microsoft.com/office/drawing/2014/main" val="35202625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b="1" dirty="0">
                          <a:effectLst/>
                        </a:rPr>
                        <a:t>car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b="1">
                          <a:effectLst/>
                        </a:rPr>
                        <a:t>price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b="1" dirty="0">
                          <a:effectLst/>
                        </a:rPr>
                        <a:t>body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b="1">
                          <a:effectLst/>
                        </a:rPr>
                        <a:t>mileage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b="1" dirty="0" err="1">
                          <a:effectLst/>
                        </a:rPr>
                        <a:t>engV</a:t>
                      </a:r>
                      <a:endParaRPr lang="en-US" sz="1300" b="1" dirty="0">
                        <a:effectLst/>
                      </a:endParaRP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b="1">
                          <a:effectLst/>
                        </a:rPr>
                        <a:t>engType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b="1">
                          <a:effectLst/>
                        </a:rPr>
                        <a:t>registration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b="1">
                          <a:effectLst/>
                        </a:rPr>
                        <a:t>year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b="1" dirty="0">
                          <a:effectLst/>
                        </a:rPr>
                        <a:t>model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b="1" dirty="0">
                          <a:effectLst/>
                        </a:rPr>
                        <a:t>drive</a:t>
                      </a:r>
                    </a:p>
                  </a:txBody>
                  <a:tcPr marL="33470" marR="33470" marT="33470" marB="33470" anchor="ctr"/>
                </a:tc>
                <a:extLst>
                  <a:ext uri="{0D108BD9-81ED-4DB2-BD59-A6C34878D82A}">
                    <a16:rowId xmlns:a16="http://schemas.microsoft.com/office/drawing/2014/main" val="3089155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Ford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15500.0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crossover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68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2.5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Gas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yes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2010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Kuga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full</a:t>
                      </a:r>
                    </a:p>
                  </a:txBody>
                  <a:tcPr marL="33470" marR="33470" marT="33470" marB="33470" anchor="ctr"/>
                </a:tc>
                <a:extLst>
                  <a:ext uri="{0D108BD9-81ED-4DB2-BD59-A6C34878D82A}">
                    <a16:rowId xmlns:a16="http://schemas.microsoft.com/office/drawing/2014/main" val="4129813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Mercedes-Benz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20500.0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sedan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173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1.8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Gas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yes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2011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E-Class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rear</a:t>
                      </a:r>
                    </a:p>
                  </a:txBody>
                  <a:tcPr marL="33470" marR="33470" marT="33470" marB="33470" anchor="ctr"/>
                </a:tc>
                <a:extLst>
                  <a:ext uri="{0D108BD9-81ED-4DB2-BD59-A6C34878D82A}">
                    <a16:rowId xmlns:a16="http://schemas.microsoft.com/office/drawing/2014/main" val="2367575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Mercedes-Benz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35000.0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other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135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5.5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Petrol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yes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2008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CL 550</a:t>
                      </a:r>
                    </a:p>
                  </a:txBody>
                  <a:tcPr marL="33470" marR="33470" marT="33470" marB="3347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300" dirty="0">
                          <a:effectLst/>
                        </a:rPr>
                        <a:t>rear</a:t>
                      </a:r>
                    </a:p>
                  </a:txBody>
                  <a:tcPr marL="33470" marR="33470" marT="33470" marB="33470" anchor="ctr"/>
                </a:tc>
                <a:extLst>
                  <a:ext uri="{0D108BD9-81ED-4DB2-BD59-A6C34878D82A}">
                    <a16:rowId xmlns:a16="http://schemas.microsoft.com/office/drawing/2014/main" val="69447530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083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307"/>
    </mc:Choice>
    <mc:Fallback>
      <p:transition spd="slow" advTm="883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4312" y="199186"/>
            <a:ext cx="8795399" cy="462189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 smtClean="0"/>
              <a:t>YEAR WISE SALES </a:t>
            </a:r>
            <a:endParaRPr lang="en-US" sz="28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210" y="943223"/>
            <a:ext cx="5386990" cy="43122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0448" y="943223"/>
            <a:ext cx="5342083" cy="4312268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559417" y="5932234"/>
            <a:ext cx="9365190" cy="5701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 smtClean="0"/>
              <a:t>2008 recorded the highest number of sales at 1158 units.</a:t>
            </a:r>
            <a:endParaRPr lang="en-US" sz="2000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811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591"/>
    </mc:Choice>
    <mc:Fallback>
      <p:transition spd="slow" advTm="395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998230" y="104388"/>
            <a:ext cx="8171006" cy="721235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b="1" dirty="0"/>
              <a:t>analysis based on </a:t>
            </a:r>
            <a:r>
              <a:rPr lang="en-US" sz="2800" b="1" dirty="0" smtClean="0"/>
              <a:t>car manufacturer</a:t>
            </a:r>
            <a:endParaRPr lang="en-US" sz="2800" b="1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2839727"/>
              </p:ext>
            </p:extLst>
          </p:nvPr>
        </p:nvGraphicFramePr>
        <p:xfrm>
          <a:off x="547545" y="1691217"/>
          <a:ext cx="4846491" cy="45343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2645">
                  <a:extLst>
                    <a:ext uri="{9D8B030D-6E8A-4147-A177-3AD203B41FA5}">
                      <a16:colId xmlns:a16="http://schemas.microsoft.com/office/drawing/2014/main" val="1259302785"/>
                    </a:ext>
                  </a:extLst>
                </a:gridCol>
                <a:gridCol w="2433846">
                  <a:extLst>
                    <a:ext uri="{9D8B030D-6E8A-4147-A177-3AD203B41FA5}">
                      <a16:colId xmlns:a16="http://schemas.microsoft.com/office/drawing/2014/main" val="3955373211"/>
                    </a:ext>
                  </a:extLst>
                </a:gridCol>
              </a:tblGrid>
              <a:tr h="1012985">
                <a:tc>
                  <a:txBody>
                    <a:bodyPr/>
                    <a:lstStyle/>
                    <a:p>
                      <a:r>
                        <a:rPr lang="en-US" dirty="0" smtClean="0"/>
                        <a:t>Car</a:t>
                      </a:r>
                      <a:r>
                        <a:rPr lang="en-US" baseline="0" dirty="0" smtClean="0"/>
                        <a:t> Maker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r>
                        <a:rPr lang="en-US" baseline="0" dirty="0" smtClean="0"/>
                        <a:t> of Units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377149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Volkswagen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936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293974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Mercedes-Benz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921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9831491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BMW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694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70404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Toyota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541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5851493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VAZ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489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9173257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Renault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469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46574"/>
                  </a:ext>
                </a:extLst>
              </a:tr>
            </a:tbl>
          </a:graphicData>
        </a:graphic>
      </p:graphicFrame>
      <p:sp>
        <p:nvSpPr>
          <p:cNvPr id="7" name="Title 1"/>
          <p:cNvSpPr txBox="1">
            <a:spLocks/>
          </p:cNvSpPr>
          <p:nvPr/>
        </p:nvSpPr>
        <p:spPr>
          <a:xfrm>
            <a:off x="1594956" y="1084008"/>
            <a:ext cx="2835957" cy="4621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 smtClean="0"/>
              <a:t>Sales Figures</a:t>
            </a:r>
            <a:endParaRPr lang="en-US" sz="2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851314" y="1096598"/>
            <a:ext cx="3197569" cy="4621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/>
              <a:t>Revenue Figures</a:t>
            </a:r>
            <a:endParaRPr lang="en-US" sz="2000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3858808"/>
              </p:ext>
            </p:extLst>
          </p:nvPr>
        </p:nvGraphicFramePr>
        <p:xfrm>
          <a:off x="6694345" y="1691217"/>
          <a:ext cx="4846491" cy="45875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2645">
                  <a:extLst>
                    <a:ext uri="{9D8B030D-6E8A-4147-A177-3AD203B41FA5}">
                      <a16:colId xmlns:a16="http://schemas.microsoft.com/office/drawing/2014/main" val="1259302785"/>
                    </a:ext>
                  </a:extLst>
                </a:gridCol>
                <a:gridCol w="2433846">
                  <a:extLst>
                    <a:ext uri="{9D8B030D-6E8A-4147-A177-3AD203B41FA5}">
                      <a16:colId xmlns:a16="http://schemas.microsoft.com/office/drawing/2014/main" val="3955373211"/>
                    </a:ext>
                  </a:extLst>
                </a:gridCol>
              </a:tblGrid>
              <a:tr h="1012985">
                <a:tc>
                  <a:txBody>
                    <a:bodyPr/>
                    <a:lstStyle/>
                    <a:p>
                      <a:r>
                        <a:rPr lang="en-US" dirty="0" smtClean="0"/>
                        <a:t>Engine</a:t>
                      </a:r>
                      <a:r>
                        <a:rPr lang="en-US" baseline="0" dirty="0" smtClean="0"/>
                        <a:t>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Revenue</a:t>
                      </a:r>
                      <a:r>
                        <a:rPr lang="en-US" baseline="0" dirty="0" smtClean="0"/>
                        <a:t> ($)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377149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Mercedes-Benz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30,222,570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293974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BMW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16,527,71</a:t>
                      </a:r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9831491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Toyota 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12,554,710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70404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Volkswagen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12,278,790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5851493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Audi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8,357,068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9173257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Land</a:t>
                      </a:r>
                      <a:r>
                        <a:rPr lang="en-US" sz="1800" b="0" i="0" u="none" strike="noStrike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Rover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8,263,275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46574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458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482"/>
    </mc:Choice>
    <mc:Fallback>
      <p:transition spd="slow" advTm="234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4312" y="199186"/>
            <a:ext cx="8795399" cy="462189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 smtClean="0"/>
              <a:t>Year wise revenue from 2001</a:t>
            </a:r>
            <a:endParaRPr lang="en-US" sz="2800" b="1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84164" y="1031410"/>
            <a:ext cx="2990310" cy="52155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2016 </a:t>
            </a:r>
            <a:r>
              <a:rPr lang="en-US" sz="2000" dirty="0" smtClean="0"/>
              <a:t>had the highest </a:t>
            </a:r>
            <a:r>
              <a:rPr lang="en-US" sz="2000" dirty="0"/>
              <a:t>revenue </a:t>
            </a:r>
            <a:r>
              <a:rPr lang="en-US" sz="2000" dirty="0" smtClean="0"/>
              <a:t>with 30,526,090 $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Between 2008 and 2009, there was a downfall in </a:t>
            </a:r>
            <a:r>
              <a:rPr lang="en-US" sz="2000" dirty="0"/>
              <a:t>revenue by </a:t>
            </a:r>
            <a:r>
              <a:rPr lang="en-US" sz="2000" dirty="0" smtClean="0"/>
              <a:t>9,103,020 $.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9491" y="889636"/>
            <a:ext cx="7379854" cy="5546312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531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403"/>
    </mc:Choice>
    <mc:Fallback>
      <p:transition spd="slow" advTm="234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4312" y="199186"/>
            <a:ext cx="8795399" cy="462189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 smtClean="0"/>
              <a:t>Loss of revenue in 2009</a:t>
            </a:r>
            <a:endParaRPr lang="en-US" sz="28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0757" y="803564"/>
            <a:ext cx="7815534" cy="566189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584164" y="1031410"/>
            <a:ext cx="2990310" cy="52155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Mercedes-Benz was the worst affected with a loss of </a:t>
            </a:r>
            <a:r>
              <a:rPr lang="en-US" sz="2000" dirty="0" smtClean="0"/>
              <a:t>1,126,277 $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Toyota </a:t>
            </a:r>
            <a:r>
              <a:rPr lang="en-US" sz="2000" dirty="0" smtClean="0"/>
              <a:t>suffered a  </a:t>
            </a:r>
            <a:r>
              <a:rPr lang="en-US" sz="2000" dirty="0"/>
              <a:t>loss of </a:t>
            </a:r>
            <a:r>
              <a:rPr lang="en-US" sz="2000" dirty="0" smtClean="0"/>
              <a:t>946,332 $ and Mitsubishi </a:t>
            </a:r>
            <a:r>
              <a:rPr lang="en-US" sz="2000" dirty="0"/>
              <a:t>with </a:t>
            </a:r>
            <a:r>
              <a:rPr lang="en-US" sz="2000" dirty="0" smtClean="0"/>
              <a:t>791,515 $.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461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794"/>
    </mc:Choice>
    <mc:Fallback>
      <p:transition spd="slow" advTm="237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700194" y="242933"/>
            <a:ext cx="6635890" cy="4621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b="1" dirty="0" smtClean="0"/>
              <a:t>analysis </a:t>
            </a:r>
            <a:r>
              <a:rPr lang="en-US" sz="2800" b="1" dirty="0"/>
              <a:t>based on </a:t>
            </a:r>
            <a:r>
              <a:rPr lang="en-US" sz="2800" b="1" dirty="0" smtClean="0"/>
              <a:t>BODY </a:t>
            </a:r>
            <a:r>
              <a:rPr lang="en-US" sz="2800" b="1" dirty="0"/>
              <a:t>type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1663305"/>
              </p:ext>
            </p:extLst>
          </p:nvPr>
        </p:nvGraphicFramePr>
        <p:xfrm>
          <a:off x="547545" y="1691217"/>
          <a:ext cx="4846491" cy="45343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2645">
                  <a:extLst>
                    <a:ext uri="{9D8B030D-6E8A-4147-A177-3AD203B41FA5}">
                      <a16:colId xmlns:a16="http://schemas.microsoft.com/office/drawing/2014/main" val="1259302785"/>
                    </a:ext>
                  </a:extLst>
                </a:gridCol>
                <a:gridCol w="2433846">
                  <a:extLst>
                    <a:ext uri="{9D8B030D-6E8A-4147-A177-3AD203B41FA5}">
                      <a16:colId xmlns:a16="http://schemas.microsoft.com/office/drawing/2014/main" val="3955373211"/>
                    </a:ext>
                  </a:extLst>
                </a:gridCol>
              </a:tblGrid>
              <a:tr h="1012985">
                <a:tc>
                  <a:txBody>
                    <a:bodyPr/>
                    <a:lstStyle/>
                    <a:p>
                      <a:r>
                        <a:rPr lang="en-US" dirty="0" smtClean="0"/>
                        <a:t>Engine</a:t>
                      </a:r>
                      <a:r>
                        <a:rPr lang="en-US" baseline="0" dirty="0" smtClean="0"/>
                        <a:t>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r>
                        <a:rPr lang="en-US" baseline="0" dirty="0" smtClean="0"/>
                        <a:t> of Units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377149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Sedan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3646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293974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Crossover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2069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9831491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Hatch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1252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70404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1049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5851493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Vagon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722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9173257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Other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838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46574"/>
                  </a:ext>
                </a:extLst>
              </a:tr>
            </a:tbl>
          </a:graphicData>
        </a:graphic>
      </p:graphicFrame>
      <p:sp>
        <p:nvSpPr>
          <p:cNvPr id="7" name="Title 1"/>
          <p:cNvSpPr txBox="1">
            <a:spLocks/>
          </p:cNvSpPr>
          <p:nvPr/>
        </p:nvSpPr>
        <p:spPr>
          <a:xfrm>
            <a:off x="1594956" y="1084008"/>
            <a:ext cx="2835957" cy="4621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 smtClean="0"/>
              <a:t>Sales Figures</a:t>
            </a:r>
            <a:endParaRPr lang="en-US" sz="2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851314" y="1096598"/>
            <a:ext cx="3197569" cy="4621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/>
              <a:t>Revenue Figures</a:t>
            </a:r>
            <a:endParaRPr lang="en-US" sz="2000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9311085"/>
              </p:ext>
            </p:extLst>
          </p:nvPr>
        </p:nvGraphicFramePr>
        <p:xfrm>
          <a:off x="6694345" y="1691217"/>
          <a:ext cx="4846491" cy="45343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2645">
                  <a:extLst>
                    <a:ext uri="{9D8B030D-6E8A-4147-A177-3AD203B41FA5}">
                      <a16:colId xmlns:a16="http://schemas.microsoft.com/office/drawing/2014/main" val="1259302785"/>
                    </a:ext>
                  </a:extLst>
                </a:gridCol>
                <a:gridCol w="2433846">
                  <a:extLst>
                    <a:ext uri="{9D8B030D-6E8A-4147-A177-3AD203B41FA5}">
                      <a16:colId xmlns:a16="http://schemas.microsoft.com/office/drawing/2014/main" val="3955373211"/>
                    </a:ext>
                  </a:extLst>
                </a:gridCol>
              </a:tblGrid>
              <a:tr h="1012985">
                <a:tc>
                  <a:txBody>
                    <a:bodyPr/>
                    <a:lstStyle/>
                    <a:p>
                      <a:r>
                        <a:rPr lang="en-US" dirty="0" smtClean="0"/>
                        <a:t>Engine</a:t>
                      </a:r>
                      <a:r>
                        <a:rPr lang="en-US" baseline="0" dirty="0" smtClean="0"/>
                        <a:t>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Revenue</a:t>
                      </a:r>
                      <a:r>
                        <a:rPr lang="en-US" baseline="0" dirty="0" smtClean="0"/>
                        <a:t> ($)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377149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Crossover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67,345,920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293974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Sedan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46,065,570</a:t>
                      </a:r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9831491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Hatch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10,746,760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70404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11,880,970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5851493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Vagon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6,477,294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9173257"/>
                  </a:ext>
                </a:extLst>
              </a:tr>
              <a:tr h="586889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Other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16,653,120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46574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726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491"/>
    </mc:Choice>
    <mc:Fallback>
      <p:transition spd="slow" advTm="394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4312" y="199186"/>
            <a:ext cx="8795399" cy="462189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 smtClean="0"/>
              <a:t>Sales based on Body (from year 2000)</a:t>
            </a:r>
            <a:endParaRPr lang="en-US" sz="2800" b="1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559417" y="5932234"/>
            <a:ext cx="9365190" cy="5701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/>
              <a:t>Sedans are the largest selling </a:t>
            </a:r>
            <a:r>
              <a:rPr lang="en-US" sz="2000" dirty="0" smtClean="0"/>
              <a:t>segment followed by Crossover</a:t>
            </a:r>
            <a:r>
              <a:rPr lang="en-US" sz="2000" dirty="0"/>
              <a:t>. </a:t>
            </a:r>
            <a:endParaRPr lang="en-US" sz="2000" dirty="0" smtClean="0"/>
          </a:p>
          <a:p>
            <a:pPr algn="ctr"/>
            <a:r>
              <a:rPr lang="en-US" sz="2000" dirty="0" smtClean="0"/>
              <a:t>2009 </a:t>
            </a:r>
            <a:r>
              <a:rPr lang="en-US" sz="2000" dirty="0"/>
              <a:t>saw downfall in sales across all segments.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7850" y="888257"/>
            <a:ext cx="9141861" cy="473721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939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676"/>
    </mc:Choice>
    <mc:Fallback>
      <p:transition spd="slow" advTm="256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1904</TotalTime>
  <Words>760</Words>
  <Application>Microsoft Office PowerPoint</Application>
  <PresentationFormat>Widescreen</PresentationFormat>
  <Paragraphs>298</Paragraphs>
  <Slides>25</Slides>
  <Notes>0</Notes>
  <HiddenSlides>0</HiddenSlides>
  <MMClips>25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Century Gothic</vt:lpstr>
      <vt:lpstr>Wingdings</vt:lpstr>
      <vt:lpstr>Wingdings 3</vt:lpstr>
      <vt:lpstr>Slice</vt:lpstr>
      <vt:lpstr>   Exploratory Data Analysis</vt:lpstr>
      <vt:lpstr>Pre-data analysis</vt:lpstr>
      <vt:lpstr>PowerPoint Presentation</vt:lpstr>
      <vt:lpstr>YEAR WISE SALES </vt:lpstr>
      <vt:lpstr>PowerPoint Presentation</vt:lpstr>
      <vt:lpstr>Year wise revenue from 2001</vt:lpstr>
      <vt:lpstr>Loss of revenue in 2009</vt:lpstr>
      <vt:lpstr>PowerPoint Presentation</vt:lpstr>
      <vt:lpstr>Sales based on Body (from year 2000)</vt:lpstr>
      <vt:lpstr>Body Type Specific sales</vt:lpstr>
      <vt:lpstr>Sedan sales (from year 2007)</vt:lpstr>
      <vt:lpstr>Volkswagen (from year 2007)</vt:lpstr>
      <vt:lpstr>Engine V/S Body Correlation</vt:lpstr>
      <vt:lpstr>PowerPoint Presentation</vt:lpstr>
      <vt:lpstr>Sales based on engine type (from year 2000)</vt:lpstr>
      <vt:lpstr>COUNTRY BASED ANALYSIS</vt:lpstr>
      <vt:lpstr>REVENUE FROM GERMAN CAR SALES</vt:lpstr>
      <vt:lpstr>Price variation based on body type</vt:lpstr>
      <vt:lpstr>Price Metrics</vt:lpstr>
      <vt:lpstr>Sales across price segments</vt:lpstr>
      <vt:lpstr>PowerPoint Presentation</vt:lpstr>
      <vt:lpstr>LONGEST SELLING MODELS</vt:lpstr>
      <vt:lpstr>Mileage Based on fuel type</vt:lpstr>
      <vt:lpstr>Year Wise Registration</vt:lpstr>
      <vt:lpstr>THANK YOU</vt:lpstr>
    </vt:vector>
  </TitlesOfParts>
  <Company>Philips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Exploratory Data Analysis</dc:title>
  <dc:creator>Bharathi G, Rajkumar</dc:creator>
  <cp:lastModifiedBy>Bharathi G, Rajkumar</cp:lastModifiedBy>
  <cp:revision>58</cp:revision>
  <dcterms:created xsi:type="dcterms:W3CDTF">2019-08-11T15:56:39Z</dcterms:created>
  <dcterms:modified xsi:type="dcterms:W3CDTF">2019-08-13T04:46:44Z</dcterms:modified>
</cp:coreProperties>
</file>

<file path=docProps/thumbnail.jpeg>
</file>